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701" r:id="rId1"/>
    <p:sldMasterId id="2147483714" r:id="rId2"/>
    <p:sldMasterId id="2147483728" r:id="rId3"/>
    <p:sldMasterId id="2147483741" r:id="rId4"/>
    <p:sldMasterId id="2147483754" r:id="rId5"/>
    <p:sldMasterId id="2147483768" r:id="rId6"/>
    <p:sldMasterId id="2147483782" r:id="rId7"/>
    <p:sldMasterId id="2147483796" r:id="rId8"/>
  </p:sldMasterIdLst>
  <p:notesMasterIdLst>
    <p:notesMasterId r:id="rId17"/>
  </p:notesMasterIdLst>
  <p:handoutMasterIdLst>
    <p:handoutMasterId r:id="rId18"/>
  </p:handoutMasterIdLst>
  <p:sldIdLst>
    <p:sldId id="1436" r:id="rId9"/>
    <p:sldId id="1507" r:id="rId10"/>
    <p:sldId id="1508" r:id="rId11"/>
    <p:sldId id="1509" r:id="rId12"/>
    <p:sldId id="1489" r:id="rId13"/>
    <p:sldId id="1490" r:id="rId14"/>
    <p:sldId id="1510" r:id="rId15"/>
    <p:sldId id="1473" r:id="rId16"/>
  </p:sldIdLst>
  <p:sldSz cx="9144000" cy="6858000" type="screen4x3"/>
  <p:notesSz cx="6662738" cy="98329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51B"/>
    <a:srgbClr val="FF9900"/>
    <a:srgbClr val="FFCC66"/>
    <a:srgbClr val="FFCC00"/>
    <a:srgbClr val="3333FF"/>
    <a:srgbClr val="99FF99"/>
    <a:srgbClr val="CC0000"/>
    <a:srgbClr val="00FF00"/>
    <a:srgbClr val="9933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2" autoAdjust="0"/>
    <p:restoredTop sz="41385" autoAdjust="0"/>
  </p:normalViewPr>
  <p:slideViewPr>
    <p:cSldViewPr>
      <p:cViewPr varScale="1">
        <p:scale>
          <a:sx n="28" d="100"/>
          <a:sy n="28" d="100"/>
        </p:scale>
        <p:origin x="2139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1914" y="-108"/>
      </p:cViewPr>
      <p:guideLst>
        <p:guide orient="horz" pos="3097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2887083" cy="49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4100" y="4"/>
            <a:ext cx="2887083" cy="49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38875"/>
            <a:ext cx="2887083" cy="49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4100" y="9338875"/>
            <a:ext cx="2887083" cy="49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3295E618-908E-40B7-AF5A-C1614918DA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7169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2887083" cy="49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656" y="4"/>
            <a:ext cx="2887083" cy="49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38188"/>
            <a:ext cx="4911725" cy="36845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573" y="4670233"/>
            <a:ext cx="4885592" cy="442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340456"/>
            <a:ext cx="2887083" cy="49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656" y="9340456"/>
            <a:ext cx="2887083" cy="492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" pitchFamily="18" charset="0"/>
              </a:defRPr>
            </a:lvl1pPr>
          </a:lstStyle>
          <a:p>
            <a:pPr>
              <a:defRPr/>
            </a:pPr>
            <a:fld id="{C84E7095-9188-48E9-969A-7A417C0D3C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211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51027-02A5-450B-A4FB-EF9312DC3BE8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96A-8539-4EC7-A652-78EA00CB3A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8178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27ADE-7433-4315-9761-B0EF2E266C90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37E8E-F08B-4A52-8065-D18146C7CA1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6415"/>
      </p:ext>
    </p:extLst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5EA8-42DF-418E-99E4-F6D2BF1FB75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4989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5E22A-2B67-4804-8735-2A23D08A91E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48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202974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C7E3A-B3D8-4303-8775-5705ED7DB32A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0C333-F284-4A5A-A594-14308C39D82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0178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95400"/>
            <a:ext cx="8077200" cy="48006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0F427-6D83-400F-B10D-DF2299A2E7AF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21A70-FE54-4FE0-AF42-2F1653A3DF6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4707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BC29-9EF6-424E-AEA4-87845FED29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ECA-504D-4BE9-93D5-EE93497EBE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68AA-6A71-4907-B79B-F9773817E18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B6F2-39F8-4500-92CA-3023B6E05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4845-D013-4439-AFCB-B23C4655D1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ED9EC-18FD-48C7-A14E-78C9044B9B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2A5A3-E086-4F87-9A73-93E56C5D54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F620A-7653-41FF-8B4B-8566423237E4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BAD8-5044-4548-8C85-53E7AA5642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39504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19885-E66C-4FC8-900D-9C2374AAA8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ED173-FB3B-4F04-A024-CC02BA4ADB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0847-0B34-43DB-A8F2-7BD477B8A5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E6046-EABC-40AE-82AB-D8B207EDED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5EA8-42DF-418E-99E4-F6D2BF1FB7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5E22A-2B67-4804-8735-2A23D08A91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51027-02A5-450B-A4FB-EF9312DC3BE8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96A-8539-4EC7-A652-78EA00CB3A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81784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F620A-7653-41FF-8B4B-8566423237E4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BAD8-5044-4548-8C85-53E7AA5642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39504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07F91-0520-4AA1-AC19-FCFB7F057F47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FEF1A-B55D-4040-A06C-47B47BCD35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73856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9682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938" y="1295400"/>
            <a:ext cx="39682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6CC9C-B235-44EC-A54F-ECECE32F3727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FEDA-2C46-4FFB-BF92-F11AA61BDEE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208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07F91-0520-4AA1-AC19-FCFB7F057F47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FEF1A-B55D-4040-A06C-47B47BCD35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73856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D971-88F0-4445-A88B-38AC30384626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BF55F-6AD3-4C51-AC91-81802E0FFEE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710913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983A0-C626-4CCC-B9E3-8501A8D303AE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0C09-6AE4-4C2F-8F48-2C5A36062ED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803553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5003-290E-4FE3-9E45-0B22B0FAFDD3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A8F87-6ACD-41D7-8755-5E13F84F332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650865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C57E-BA9D-4FA9-8357-37D251F6BB06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9919B-B16C-4AFA-AED1-6445EED1B85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37493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4C0D0-D5AC-4EF2-A708-91B4BC33A134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9F509-4FEE-42E8-8F2B-94C6FD9D23B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81497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27ADE-7433-4315-9761-B0EF2E266C90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37E8E-F08B-4A52-8065-D18146C7CA1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6415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202974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C7E3A-B3D8-4303-8775-5705ED7DB32A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0C333-F284-4A5A-A594-14308C39D82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01784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95400"/>
            <a:ext cx="8077200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0F427-6D83-400F-B10D-DF2299A2E7AF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21A70-FE54-4FE0-AF42-2F1653A3DF6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47073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51027-02A5-450B-A4FB-EF9312DC3BE8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96A-8539-4EC7-A652-78EA00CB3A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581784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F620A-7653-41FF-8B4B-8566423237E4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BAD8-5044-4548-8C85-53E7AA5642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53950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9682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938" y="1295400"/>
            <a:ext cx="39682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6CC9C-B235-44EC-A54F-ECECE32F3727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FEDA-2C46-4FFB-BF92-F11AA61BDEE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20817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07F91-0520-4AA1-AC19-FCFB7F057F47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FEF1A-B55D-4040-A06C-47B47BCD35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73856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9682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938" y="1295400"/>
            <a:ext cx="3968262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6CC9C-B235-44EC-A54F-ECECE32F3727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FEDA-2C46-4FFB-BF92-F11AA61BDEE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420817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D971-88F0-4445-A88B-38AC30384626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BF55F-6AD3-4C51-AC91-81802E0FFEE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710913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983A0-C626-4CCC-B9E3-8501A8D303AE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0C09-6AE4-4C2F-8F48-2C5A36062ED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803553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5003-290E-4FE3-9E45-0B22B0FAFDD3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A8F87-6ACD-41D7-8755-5E13F84F332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650865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C57E-BA9D-4FA9-8357-37D251F6BB06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9919B-B16C-4AFA-AED1-6445EED1B85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37493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4C0D0-D5AC-4EF2-A708-91B4BC33A134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9F509-4FEE-42E8-8F2B-94C6FD9D23B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81497"/>
      </p:ext>
    </p:extLst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27ADE-7433-4315-9761-B0EF2E266C90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37E8E-F08B-4A52-8065-D18146C7CA1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46415"/>
      </p:ext>
    </p:extLst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202974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C7E3A-B3D8-4303-8775-5705ED7DB32A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0C333-F284-4A5A-A594-14308C39D82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901784"/>
      </p:ext>
    </p:extLst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315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95400"/>
            <a:ext cx="8077200" cy="48006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0F427-6D83-400F-B10D-DF2299A2E7AF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21A70-FE54-4FE0-AF42-2F1653A3DF6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6470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D971-88F0-4445-A88B-38AC30384626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BF55F-6AD3-4C51-AC91-81802E0FFEE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710913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BC29-9EF6-424E-AEA4-87845FED2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429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ECA-504D-4BE9-93D5-EE93497EBE2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4939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68AA-6A71-4907-B79B-F9773817E1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9519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B6F2-39F8-4500-92CA-3023B6E053C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2953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4845-D013-4439-AFCB-B23C4655D13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935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ED9EC-18FD-48C7-A14E-78C9044B9B1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8639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2A5A3-E086-4F87-9A73-93E56C5D543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3758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19885-E66C-4FC8-900D-9C2374AAA86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1665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ED173-FB3B-4F04-A024-CC02BA4ADB5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6382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0847-0B34-43DB-A8F2-7BD477B8A5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983A0-C626-4CCC-B9E3-8501A8D303AE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0C09-6AE4-4C2F-8F48-2C5A36062ED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803553"/>
      </p:ext>
    </p:extLst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E6046-EABC-40AE-82AB-D8B207EDED2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0092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5EA8-42DF-418E-99E4-F6D2BF1FB75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17118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5E22A-2B67-4804-8735-2A23D08A91E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2629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BC29-9EF6-424E-AEA4-87845FED2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58224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ECA-504D-4BE9-93D5-EE93497EBE2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513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68AA-6A71-4907-B79B-F9773817E1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508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B6F2-39F8-4500-92CA-3023B6E053C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4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4845-D013-4439-AFCB-B23C4655D13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17177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ED9EC-18FD-48C7-A14E-78C9044B9B1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97873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2A5A3-E086-4F87-9A73-93E56C5D543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21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05003-290E-4FE3-9E45-0B22B0FAFDD3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A8F87-6ACD-41D7-8755-5E13F84F332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650865"/>
      </p:ext>
    </p:extLst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19885-E66C-4FC8-900D-9C2374AAA86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2709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ED173-FB3B-4F04-A024-CC02BA4ADB5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6152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0847-0B34-43DB-A8F2-7BD477B8A5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7684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E6046-EABC-40AE-82AB-D8B207EDED2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1909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5EA8-42DF-418E-99E4-F6D2BF1FB75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18531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5E22A-2B67-4804-8735-2A23D08A91E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6454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BC29-9EF6-424E-AEA4-87845FED2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691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ECA-504D-4BE9-93D5-EE93497EBE2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22021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68AA-6A71-4907-B79B-F9773817E1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31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B6F2-39F8-4500-92CA-3023B6E053C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9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6C57E-BA9D-4FA9-8357-37D251F6BB06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9919B-B16C-4AFA-AED1-6445EED1B85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37493"/>
      </p:ext>
    </p:extLst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4845-D013-4439-AFCB-B23C4655D13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57186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ED9EC-18FD-48C7-A14E-78C9044B9B1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9311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2A5A3-E086-4F87-9A73-93E56C5D543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2806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19885-E66C-4FC8-900D-9C2374AAA86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8062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ED173-FB3B-4F04-A024-CC02BA4ADB5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9693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0847-0B34-43DB-A8F2-7BD477B8A5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122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E6046-EABC-40AE-82AB-D8B207EDED2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97233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5EA8-42DF-418E-99E4-F6D2BF1FB75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9710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5E22A-2B67-4804-8735-2A23D08A91E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3797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BC29-9EF6-424E-AEA4-87845FED2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4C0D0-D5AC-4EF2-A708-91B4BC33A134}" type="datetime2">
              <a:rPr lang="en-US">
                <a:solidFill>
                  <a:srgbClr val="000000"/>
                </a:solidFill>
              </a:rPr>
              <a:pPr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9F509-4FEE-42E8-8F2B-94C6FD9D23B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81497"/>
      </p:ext>
    </p:extLst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D7ECA-504D-4BE9-93D5-EE93497EBE2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40131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68AA-6A71-4907-B79B-F9773817E18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48601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5B6F2-39F8-4500-92CA-3023B6E053C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76232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4845-D013-4439-AFCB-B23C4655D13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1392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ED9EC-18FD-48C7-A14E-78C9044B9B1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7216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2A5A3-E086-4F87-9A73-93E56C5D543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653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19885-E66C-4FC8-900D-9C2374AAA86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6557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ED173-FB3B-4F04-A024-CC02BA4ADB5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6172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B0847-0B34-43DB-A8F2-7BD477B8A52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1189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E6046-EABC-40AE-82AB-D8B207EDED2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98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13" Type="http://schemas.openxmlformats.org/officeDocument/2006/relationships/slideLayout" Target="../slideLayouts/slideLayout88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slideLayout" Target="../slideLayouts/slideLayout8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75686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75686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15200" cy="1143000"/>
          </a:xfrm>
          <a:prstGeom prst="rect">
            <a:avLst/>
          </a:prstGeom>
          <a:solidFill>
            <a:srgbClr val="FF5A27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  <a:p>
            <a:pPr lvl="4"/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+mn-lt"/>
              </a:defRPr>
            </a:lvl1pPr>
          </a:lstStyle>
          <a:p>
            <a:pPr eaLnBrk="1" hangingPunct="1">
              <a:defRPr/>
            </a:pPr>
            <a:fld id="{19406DA1-3281-451D-8AA9-A4E1E1FB5348}" type="datetime2">
              <a:rPr lang="en-US">
                <a:solidFill>
                  <a:srgbClr val="000000"/>
                </a:solidFill>
              </a:rPr>
              <a:pPr eaLnBrk="1" hangingPunct="1"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1">
                <a:latin typeface="+mn-lt"/>
                <a:cs typeface="Times New Roman" pitchFamily="18" charset="0"/>
              </a:defRPr>
            </a:lvl1pPr>
          </a:lstStyle>
          <a:p>
            <a:pPr eaLnBrk="1" hangingPunct="1"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+mn-lt"/>
              </a:defRPr>
            </a:lvl1pPr>
          </a:lstStyle>
          <a:p>
            <a:pPr eaLnBrk="1" hangingPunct="1">
              <a:defRPr/>
            </a:pPr>
            <a:fld id="{9BD58A9E-18AF-4365-992F-16851E196AAA}" type="slidenum">
              <a:rPr lang="en-GB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2457450" y="260508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34" name="Picture 1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48600" y="304800"/>
            <a:ext cx="11430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417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ransition spd="med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Diversification Strategy 2013-2015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7A2E1AB-E3EB-4835-A44F-72C3FC9E82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75686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75686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15200" cy="1143000"/>
          </a:xfrm>
          <a:prstGeom prst="rect">
            <a:avLst/>
          </a:prstGeom>
          <a:solidFill>
            <a:srgbClr val="FF5A27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+mn-lt"/>
              </a:defRPr>
            </a:lvl1pPr>
          </a:lstStyle>
          <a:p>
            <a:pPr eaLnBrk="1" hangingPunct="1">
              <a:defRPr/>
            </a:pPr>
            <a:fld id="{19406DA1-3281-451D-8AA9-A4E1E1FB5348}" type="datetime2">
              <a:rPr lang="en-US">
                <a:solidFill>
                  <a:srgbClr val="000000"/>
                </a:solidFill>
              </a:rPr>
              <a:pPr eaLnBrk="1" hangingPunct="1"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1">
                <a:latin typeface="+mn-lt"/>
                <a:cs typeface="Times New Roman" pitchFamily="18" charset="0"/>
              </a:defRPr>
            </a:lvl1pPr>
          </a:lstStyle>
          <a:p>
            <a:pPr eaLnBrk="1" hangingPunct="1"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+mn-lt"/>
              </a:defRPr>
            </a:lvl1pPr>
          </a:lstStyle>
          <a:p>
            <a:pPr eaLnBrk="1" hangingPunct="1">
              <a:defRPr/>
            </a:pPr>
            <a:fld id="{9BD58A9E-18AF-4365-992F-16851E196AAA}" type="slidenum">
              <a:rPr lang="en-GB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457450" y="260508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34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48600" y="304800"/>
            <a:ext cx="11430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417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75686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75686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15200" cy="1143000"/>
          </a:xfrm>
          <a:prstGeom prst="rect">
            <a:avLst/>
          </a:prstGeom>
          <a:solidFill>
            <a:srgbClr val="FF5A27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+mn-lt"/>
              </a:defRPr>
            </a:lvl1pPr>
          </a:lstStyle>
          <a:p>
            <a:pPr eaLnBrk="1" hangingPunct="1">
              <a:defRPr/>
            </a:pPr>
            <a:fld id="{19406DA1-3281-451D-8AA9-A4E1E1FB5348}" type="datetime2">
              <a:rPr lang="en-US">
                <a:solidFill>
                  <a:srgbClr val="000000"/>
                </a:solidFill>
              </a:rPr>
              <a:pPr eaLnBrk="1" hangingPunct="1">
                <a:defRPr/>
              </a:pPr>
              <a:t>Tuesday, May 25, 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77000"/>
            <a:ext cx="411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i="1">
                <a:latin typeface="+mn-lt"/>
                <a:cs typeface="Times New Roman" pitchFamily="18" charset="0"/>
              </a:defRPr>
            </a:lvl1pPr>
          </a:lstStyle>
          <a:p>
            <a:pPr eaLnBrk="1" hangingPunct="1">
              <a:defRPr/>
            </a:pPr>
            <a:r>
              <a:rPr lang="en-GB">
                <a:solidFill>
                  <a:srgbClr val="000000"/>
                </a:solidFill>
              </a:rPr>
              <a:t>National Export &amp; Investment Strategies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+mn-lt"/>
              </a:defRPr>
            </a:lvl1pPr>
          </a:lstStyle>
          <a:p>
            <a:pPr eaLnBrk="1" hangingPunct="1">
              <a:defRPr/>
            </a:pPr>
            <a:fld id="{9BD58A9E-18AF-4365-992F-16851E196AAA}" type="slidenum">
              <a:rPr lang="en-GB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6477000"/>
            <a:ext cx="9144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457450" y="260508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 sz="240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34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48600" y="304800"/>
            <a:ext cx="11430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417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7A2E1AB-E3EB-4835-A44F-72C3FC9E82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17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7A2E1AB-E3EB-4835-A44F-72C3FC9E82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27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7A2E1AB-E3EB-4835-A44F-72C3FC9E82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85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Diversification Strategy 2013-2015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7A2E1AB-E3EB-4835-A44F-72C3FC9E82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24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EXPORT AWARENESS SEMINARS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 bwMode="auto">
          <a:xfrm>
            <a:off x="0" y="3284984"/>
            <a:ext cx="9144000" cy="72008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OVERVIEW OF EXPORT READINESS </a:t>
            </a:r>
            <a:endParaRPr kumimoji="0" lang="en-ZA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06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400" b="1" cap="all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export readiness assessment</a:t>
            </a:r>
            <a: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 bwMode="auto">
          <a:xfrm>
            <a:off x="381000" y="1295400"/>
            <a:ext cx="8077200" cy="571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Does your company has a product or Service which is available in the domestic Market? 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YES / NO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Production Capacity – Does your Company have sufficient production capacity to serve domestic and Export Markets?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YES / NO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Finance – Does your Company have financial resources to support marketing of your products in the International market?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(Which market have you Identified and which marketing tools are you going to use to market your products in that market?) 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Finance – Does your Company have access to bridging finance? (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Which Institutions offer bridging finance?)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Resources – Staff, Time, Storage facilities and additional Shift requirements.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 Do you have enough staff and storage facilities?)</a:t>
            </a:r>
            <a:endParaRPr lang="en-US" sz="1800" b="1" kern="12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Does your Company understand Export Process, methods of payments and Export Documentation ?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(Have you attended GEPP training ?)</a:t>
            </a:r>
            <a:endParaRPr lang="en-US" sz="1800" b="1" kern="12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lvl="0" indent="0" algn="just" eaLnBrk="1" hangingPunct="1">
              <a:buNone/>
            </a:pP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algn="just" eaLnBrk="1" hangingPunct="1">
              <a:buNone/>
            </a:pP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098788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400" b="1" cap="all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export readiness assessment</a:t>
            </a:r>
            <a: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 bwMode="auto">
          <a:xfrm>
            <a:off x="381000" y="1295400"/>
            <a:ext cx="8077200" cy="875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Product Modifications – Can your company be able to modify their products or services according to clients and Country requirements?</a:t>
            </a:r>
          </a:p>
          <a:p>
            <a:pPr marL="0" lvl="0" indent="0" algn="just" eaLnBrk="1" hangingPunct="1">
              <a:buNone/>
            </a:pPr>
            <a:endParaRPr lang="en-US" sz="1800" b="1" kern="12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Product Standards – Is your product or service meet  International standards? </a:t>
            </a:r>
            <a:r>
              <a:rPr lang="en-US" sz="1800" b="1" kern="1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E.g</a:t>
            </a: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ISO, SABS etc.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What is Certificate of Origin?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(Which Institutions are mandated to issue certificate of Origin?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Marketing Plan – Does your company have marketing plan developed for exports markets?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(Do you know how to develop a export marketing Strategy?)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Competition – Do you know who are your competitors, their pricing and distribution channels in the market you identified?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(What are the systems which you will use to identify your competitors?)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Is your Company willing to participate in the International Trade Shows? 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(Do you know how to conduct yourself during trade shows?)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Does your product require export permit / </a:t>
            </a:r>
            <a:r>
              <a:rPr lang="en-US" sz="1800" b="1" kern="1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Licence</a:t>
            </a:r>
            <a:r>
              <a:rPr lang="en-US" sz="1800" b="1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? </a:t>
            </a:r>
            <a:r>
              <a:rPr lang="en-US" sz="1800" b="1" kern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(Yes / No)</a:t>
            </a:r>
          </a:p>
          <a:p>
            <a:pPr lvl="0" algn="just" eaLnBrk="1" hangingPunct="1">
              <a:buFont typeface="Arial" charset="0"/>
              <a:buChar char="•"/>
            </a:pPr>
            <a:endParaRPr lang="en-US" sz="1800" b="1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Arial" charset="0"/>
              <a:buChar char="•"/>
            </a:pPr>
            <a:endParaRPr lang="en-ZA" sz="1800" dirty="0"/>
          </a:p>
          <a:p>
            <a:pPr lvl="0" algn="just" eaLnBrk="1" hangingPunct="1">
              <a:buFont typeface="Arial" charset="0"/>
              <a:buChar char="•"/>
            </a:pPr>
            <a:endParaRPr lang="en-US" sz="1800" b="1" kern="12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endParaRPr lang="en-US" sz="1800" b="1" kern="12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endParaRPr lang="en-US" sz="1800" b="1" kern="12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algn="just" eaLnBrk="1" hangingPunct="1">
              <a:buNone/>
            </a:pPr>
            <a:endParaRPr lang="en-US" sz="1800" b="1" kern="12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algn="just" eaLnBrk="1" hangingPunct="1">
              <a:buNone/>
            </a:pPr>
            <a:endParaRPr lang="en-US" sz="1800" b="1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algn="just" eaLnBrk="1" hangingPunct="1">
              <a:buNone/>
            </a:pP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lvl="0" indent="0" algn="just" eaLnBrk="1" hangingPunct="1">
              <a:buNone/>
            </a:pP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361791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400" b="1" cap="all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Export help desk services</a:t>
            </a:r>
            <a: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 bwMode="auto">
          <a:xfrm>
            <a:off x="381000" y="1295400"/>
            <a:ext cx="8077200" cy="4936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Export Advice and Information </a:t>
            </a: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Market Access Information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Export Process and Export Documentation Information</a:t>
            </a: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Trade lead bulletin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Business Confirmations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How to register as an Exporter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Linking Importers with South African Buyers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Information on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dti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Incentives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Country Profiles 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Access to all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dti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online Subscriptions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e.g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Eezy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Dex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Kompass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etc.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Calendar of Events (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Pavillions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, Missions, Seminars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etc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Trade Statistics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Export Publications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DTI Divisions Brochures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7" y="0"/>
            <a:ext cx="932452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49861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INTEGRATED NATIONAL EXPORT STRATEGY</a:t>
            </a:r>
            <a:endParaRPr lang="en-US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idx="1"/>
          </p:nvPr>
        </p:nvSpPr>
        <p:spPr bwMode="auto">
          <a:xfrm>
            <a:off x="-24714" y="3284984"/>
            <a:ext cx="9168714" cy="72008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b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cap="all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24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EXPORT DEVELOPMENT &amp; SUPPORT SERVICES </a:t>
            </a:r>
            <a:endParaRPr kumimoji="0" lang="en-ZA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2109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400" b="1" cap="all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Export development &amp; support services</a:t>
            </a:r>
            <a: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 bwMode="auto">
          <a:xfrm>
            <a:off x="381000" y="1295400"/>
            <a:ext cx="807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381000" y="1412875"/>
            <a:ext cx="8295455" cy="4248374"/>
            <a:chOff x="71406" y="1571612"/>
            <a:chExt cx="3000396" cy="3071834"/>
          </a:xfrm>
        </p:grpSpPr>
        <p:sp>
          <p:nvSpPr>
            <p:cNvPr id="7" name="Rectangle 6"/>
            <p:cNvSpPr/>
            <p:nvPr/>
          </p:nvSpPr>
          <p:spPr bwMode="auto">
            <a:xfrm>
              <a:off x="71406" y="2948843"/>
              <a:ext cx="1500198" cy="83734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Advice on Incentives &amp; Financial Support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1406" y="2071678"/>
              <a:ext cx="1500198" cy="83734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Trade Opportunity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Match Making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(TOC)</a:t>
              </a:r>
              <a:endParaRPr kumimoji="0" lang="en-Z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1406" y="3806099"/>
              <a:ext cx="1500198" cy="83734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National Exporters Database Project</a:t>
              </a:r>
              <a:endParaRPr kumimoji="0" lang="en-Z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571604" y="2071678"/>
              <a:ext cx="1500198" cy="83734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Export Advice &amp; </a:t>
              </a: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Information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(Export Help Desk)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571604" y="2948843"/>
              <a:ext cx="1500198" cy="83734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Global Exporter Passport Programmes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(GEPP)</a:t>
              </a:r>
              <a:endParaRPr kumimoji="0" lang="en-Z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571604" y="3806099"/>
              <a:ext cx="1500198" cy="837347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Export Council Support / </a:t>
              </a: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Industry Associations</a:t>
              </a:r>
              <a:endParaRPr kumimoji="0" lang="en-ZA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1438" y="1571612"/>
              <a:ext cx="3000364" cy="480157"/>
            </a:xfrm>
            <a:prstGeom prst="rect">
              <a:avLst/>
            </a:prstGeom>
            <a:gradFill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EXPORT </a:t>
              </a:r>
              <a:r>
                <a:rPr kumimoji="0" lang="en-ZA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DEVELOPMENT &amp; SUPPORT </a:t>
              </a:r>
              <a:r>
                <a:rPr kumimoji="0" lang="en-ZA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SERVICES</a:t>
              </a:r>
            </a:p>
          </p:txBody>
        </p:sp>
      </p:grpSp>
      <p:sp>
        <p:nvSpPr>
          <p:cNvPr id="14" name="Left-Right Arrow 13"/>
          <p:cNvSpPr/>
          <p:nvPr/>
        </p:nvSpPr>
        <p:spPr bwMode="auto">
          <a:xfrm>
            <a:off x="642910" y="5543064"/>
            <a:ext cx="8001056" cy="622240"/>
          </a:xfrm>
          <a:prstGeom prst="leftRightArrow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algn="ctr">
              <a:defRPr/>
            </a:pPr>
            <a:r>
              <a:rPr lang="en-US" sz="2400" b="1" dirty="0">
                <a:solidFill>
                  <a:srgbClr val="000000"/>
                </a:solidFill>
                <a:cs typeface="Arial" pitchFamily="34" charset="0"/>
              </a:rPr>
              <a:t>Integrated Services</a:t>
            </a:r>
          </a:p>
        </p:txBody>
      </p:sp>
    </p:spTree>
    <p:extLst>
      <p:ext uri="{BB962C8B-B14F-4D97-AF65-F5344CB8AC3E}">
        <p14:creationId xmlns:p14="http://schemas.microsoft.com/office/powerpoint/2010/main" val="1697845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2400" b="1" cap="all" dirty="0" smtClean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400" b="1" cap="all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Export help desk services</a:t>
            </a:r>
            <a: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en-US" sz="1200" b="1" cap="all" dirty="0">
                <a:solidFill>
                  <a:srgbClr val="FF9900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en-ZA" sz="1200" dirty="0">
                <a:solidFill>
                  <a:srgbClr val="000000"/>
                </a:solidFill>
                <a:latin typeface="Arial" pitchFamily="34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 bwMode="auto">
          <a:xfrm>
            <a:off x="381000" y="1295400"/>
            <a:ext cx="8077200" cy="4936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Export Advice and Information </a:t>
            </a: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Market Access Information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Export Process and Export Documentation Information</a:t>
            </a:r>
            <a:endParaRPr lang="en-US" sz="1800" kern="1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Trade lead bulletin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Business Confirmations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How to register as an Exporter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Linking Importers with South African Buyers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Information on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dti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Incentives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Country Profiles 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Access to all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dti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online Subscriptions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e.g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Eezy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Dex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Kompass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 etc.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Calendar of Events (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Pavillions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, Missions, Seminars </a:t>
            </a:r>
            <a:r>
              <a:rPr lang="en-US" sz="1800" kern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etc</a:t>
            </a: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Trade Statistics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Export Publications</a:t>
            </a:r>
          </a:p>
          <a:p>
            <a:pPr lvl="0" algn="just" eaLnBrk="1" hangingPunct="1">
              <a:buFont typeface="Arial" charset="0"/>
              <a:buChar char="•"/>
            </a:pPr>
            <a:r>
              <a:rPr lang="en-US" sz="18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>DTI Divisions Brochures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A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151751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4BAD8-5044-4548-8C85-53E7AA5642DE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5" name="Picture 2" descr="http://t0.gstatic.com/images?q=tbn:ANd9GcT7-QBYCBuqEulVj0YZFRbYfBmI93_66GWByhARhk4BVgDHclz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060848"/>
            <a:ext cx="5472607" cy="33123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925965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2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heme2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Theme2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Theme2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Theme2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29756</TotalTime>
  <Words>539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Arial</vt:lpstr>
      <vt:lpstr>Arial Black</vt:lpstr>
      <vt:lpstr>Times</vt:lpstr>
      <vt:lpstr>Times New Roman</vt:lpstr>
      <vt:lpstr>Default Design</vt:lpstr>
      <vt:lpstr>Theme2</vt:lpstr>
      <vt:lpstr>1_Default Design</vt:lpstr>
      <vt:lpstr>2_Default Design</vt:lpstr>
      <vt:lpstr>1_Theme2</vt:lpstr>
      <vt:lpstr>2_Theme2</vt:lpstr>
      <vt:lpstr>3_Theme2</vt:lpstr>
      <vt:lpstr>4_Theme2</vt:lpstr>
      <vt:lpstr>EXPORT AWARENESS SEMINARS PRESENTATION</vt:lpstr>
      <vt:lpstr> export readiness assessment  </vt:lpstr>
      <vt:lpstr> export readiness assessment  </vt:lpstr>
      <vt:lpstr> Export help desk services  </vt:lpstr>
      <vt:lpstr>INTEGRATED NATIONAL EXPORT STRATEGY</vt:lpstr>
      <vt:lpstr> Export development &amp; support services  </vt:lpstr>
      <vt:lpstr> Export help desk services  </vt:lpstr>
      <vt:lpstr>PowerPoint Presentation</vt:lpstr>
    </vt:vector>
  </TitlesOfParts>
  <Company>the dti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Strategy and Framework - SA Exports</dc:subject>
  <dc:creator>Luke Govender</dc:creator>
  <cp:keywords>NES;Exports;Strategy</cp:keywords>
  <cp:lastModifiedBy>Rendani Manenzhe</cp:lastModifiedBy>
  <cp:revision>1874</cp:revision>
  <cp:lastPrinted>2016-07-05T09:54:12Z</cp:lastPrinted>
  <dcterms:created xsi:type="dcterms:W3CDTF">2008-10-17T08:05:44Z</dcterms:created>
  <dcterms:modified xsi:type="dcterms:W3CDTF">2021-05-25T10:24:59Z</dcterms:modified>
</cp:coreProperties>
</file>